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60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0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5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3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5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F45C-D8FD-47C2-87E3-B2F770605F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8CE6C-8139-4E8B-87D2-7BA37E8AF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62000" y="4572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09600" y="533400"/>
            <a:ext cx="7467600" cy="198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b="1" i="1" dirty="0" smtClean="0">
                <a:solidFill>
                  <a:schemeClr val="tx1"/>
                </a:solidFill>
              </a:rPr>
              <a:t>جامعة البصرة </a:t>
            </a:r>
          </a:p>
          <a:p>
            <a:pPr algn="ctr"/>
            <a:r>
              <a:rPr lang="ar-IQ" b="1" i="1" dirty="0" smtClean="0">
                <a:solidFill>
                  <a:schemeClr val="tx1"/>
                </a:solidFill>
              </a:rPr>
              <a:t>كلية التربية للبنات    </a:t>
            </a:r>
          </a:p>
          <a:p>
            <a:pPr algn="ctr"/>
            <a:r>
              <a:rPr lang="ar-IQ" b="1" i="1" dirty="0" smtClean="0">
                <a:solidFill>
                  <a:schemeClr val="tx1"/>
                </a:solidFill>
              </a:rPr>
              <a:t>قسم العلوم التربوية والنفسية </a:t>
            </a:r>
            <a:endParaRPr lang="en-US" b="1" i="1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09600" y="28956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dirty="0"/>
          </a:p>
        </p:txBody>
      </p:sp>
      <p:sp>
        <p:nvSpPr>
          <p:cNvPr id="6" name="شكل بيضاوي 5"/>
          <p:cNvSpPr/>
          <p:nvPr/>
        </p:nvSpPr>
        <p:spPr>
          <a:xfrm>
            <a:off x="1066800" y="2667000"/>
            <a:ext cx="6705600" cy="1371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IQ" b="1" i="1" dirty="0" smtClean="0">
                <a:solidFill>
                  <a:schemeClr val="tx1"/>
                </a:solidFill>
              </a:rPr>
              <a:t>محاضرات مادة الاحصاء </a:t>
            </a:r>
            <a:r>
              <a:rPr lang="ar-IQ" b="1" i="1" dirty="0" smtClean="0">
                <a:solidFill>
                  <a:schemeClr val="tx1"/>
                </a:solidFill>
              </a:rPr>
              <a:t>الوصفي – </a:t>
            </a:r>
            <a:r>
              <a:rPr lang="ar-IQ" b="1" i="1" dirty="0" smtClean="0">
                <a:solidFill>
                  <a:schemeClr val="tx1"/>
                </a:solidFill>
              </a:rPr>
              <a:t>مقاييس التشتت</a:t>
            </a:r>
            <a:r>
              <a:rPr lang="ar-IQ" b="1" i="1" dirty="0" smtClean="0">
                <a:solidFill>
                  <a:schemeClr val="tx1"/>
                </a:solidFill>
              </a:rPr>
              <a:t> –الانحراف المتوسط- </a:t>
            </a:r>
            <a:r>
              <a:rPr lang="ar-IQ" b="1" i="1" dirty="0" smtClean="0">
                <a:solidFill>
                  <a:schemeClr val="tx1"/>
                </a:solidFill>
              </a:rPr>
              <a:t>المرحلة </a:t>
            </a:r>
            <a:r>
              <a:rPr lang="ar-IQ" b="1" i="1" dirty="0" smtClean="0">
                <a:solidFill>
                  <a:schemeClr val="tx1"/>
                </a:solidFill>
              </a:rPr>
              <a:t>الثانية </a:t>
            </a:r>
            <a:r>
              <a:rPr lang="ar-IQ" b="1" i="1" dirty="0" smtClean="0">
                <a:solidFill>
                  <a:schemeClr val="tx1"/>
                </a:solidFill>
              </a:rPr>
              <a:t>– </a:t>
            </a:r>
            <a:r>
              <a:rPr lang="ar-IQ" b="1" i="1" dirty="0" err="1" smtClean="0">
                <a:solidFill>
                  <a:schemeClr val="tx1"/>
                </a:solidFill>
              </a:rPr>
              <a:t>م.م</a:t>
            </a:r>
            <a:r>
              <a:rPr lang="ar-IQ" b="1" i="1" dirty="0" smtClean="0">
                <a:solidFill>
                  <a:schemeClr val="tx1"/>
                </a:solidFill>
              </a:rPr>
              <a:t>. نداء قاسم محمد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ar-IQ" b="1" i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66800" y="4419600"/>
            <a:ext cx="6858000" cy="152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b="1" i="1" dirty="0" smtClean="0">
                <a:solidFill>
                  <a:schemeClr val="tx1"/>
                </a:solidFill>
              </a:rPr>
              <a:t>المحاضرة </a:t>
            </a:r>
            <a:r>
              <a:rPr lang="ar-IQ" b="1" i="1" dirty="0" smtClean="0">
                <a:solidFill>
                  <a:schemeClr val="tx1"/>
                </a:solidFill>
              </a:rPr>
              <a:t>الثانية</a:t>
            </a:r>
            <a:endParaRPr lang="ar-IQ" b="1" i="1" dirty="0" smtClean="0">
              <a:solidFill>
                <a:schemeClr val="tx1"/>
              </a:solidFill>
            </a:endParaRPr>
          </a:p>
          <a:p>
            <a:pPr algn="ctr"/>
            <a:r>
              <a:rPr lang="ar-IQ" b="1" i="1" dirty="0" smtClean="0">
                <a:solidFill>
                  <a:schemeClr val="tx1"/>
                </a:solidFill>
              </a:rPr>
              <a:t>الكورس الثاني</a:t>
            </a:r>
            <a:endParaRPr lang="en-US" dirty="0" smtClean="0"/>
          </a:p>
          <a:p>
            <a:pPr algn="ctr"/>
            <a:endParaRPr lang="ar-IQ" b="1" i="1" dirty="0" smtClean="0">
              <a:solidFill>
                <a:schemeClr val="tx1"/>
              </a:solidFill>
            </a:endParaRPr>
          </a:p>
        </p:txBody>
      </p:sp>
      <p:pic>
        <p:nvPicPr>
          <p:cNvPr id="14" name="صو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56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14"/>
    </mc:Choice>
    <mc:Fallback>
      <p:transition spd="slow" advTm="2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935182" y="1875288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/>
              <a:t/>
            </a:r>
            <a:br>
              <a:rPr lang="ar-IQ" sz="2400" b="1" dirty="0"/>
            </a:br>
            <a:r>
              <a:rPr lang="ar-IQ" sz="2400" b="1" dirty="0"/>
              <a:t>وهو احد مقاييس التشتت ويعبر عنه بمتوسط الانحرافات المطلقة للقيم عن </a:t>
            </a:r>
            <a:r>
              <a:rPr lang="ar-IQ" sz="2400" b="1" dirty="0" smtClean="0"/>
              <a:t>وسطها </a:t>
            </a:r>
            <a:r>
              <a:rPr lang="ar-IQ" sz="2400" b="1" dirty="0"/>
              <a:t>الحسابي </a:t>
            </a:r>
            <a:r>
              <a:rPr lang="ar-IQ" sz="2400" b="1" dirty="0" smtClean="0"/>
              <a:t>ويرمز له بالرمز (</a:t>
            </a:r>
            <a:r>
              <a:rPr lang="en-US" sz="2400" b="1" dirty="0" smtClean="0"/>
              <a:t>MD</a:t>
            </a:r>
            <a:r>
              <a:rPr lang="ar-IQ" sz="2400" b="1" dirty="0"/>
              <a:t> </a:t>
            </a:r>
            <a:r>
              <a:rPr lang="ar-IQ" sz="2400" b="1" dirty="0" smtClean="0"/>
              <a:t>)  ويحسب الانحراف </a:t>
            </a:r>
            <a:r>
              <a:rPr lang="ar-IQ" sz="2400" b="1" dirty="0"/>
              <a:t>المتوسط </a:t>
            </a:r>
            <a:r>
              <a:rPr lang="ar-IQ" sz="2400" b="1" dirty="0" smtClean="0"/>
              <a:t> </a:t>
            </a:r>
            <a:r>
              <a:rPr lang="ar-IQ" sz="2400" b="1" dirty="0"/>
              <a:t>كالتالي :</a:t>
            </a:r>
            <a:br>
              <a:rPr lang="ar-IQ" sz="2400" b="1" dirty="0"/>
            </a:br>
            <a:endParaRPr lang="en-US" sz="2400" b="1" dirty="0"/>
          </a:p>
          <a:p>
            <a:pPr algn="r" rtl="1"/>
            <a:endParaRPr lang="en-US" sz="2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935182" y="914400"/>
            <a:ext cx="698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FF0000"/>
                </a:solidFill>
              </a:rPr>
              <a:t>ثانيا: الانحراف </a:t>
            </a:r>
            <a:r>
              <a:rPr lang="ar-IQ" sz="3200" b="1" dirty="0">
                <a:solidFill>
                  <a:srgbClr val="FF0000"/>
                </a:solidFill>
              </a:rPr>
              <a:t>المتوسط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مربع نص 7"/>
              <p:cNvSpPr txBox="1"/>
              <p:nvPr/>
            </p:nvSpPr>
            <p:spPr>
              <a:xfrm>
                <a:off x="838200" y="3657600"/>
                <a:ext cx="7412182" cy="1545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dirty="0" smtClean="0">
                    <a:solidFill>
                      <a:srgbClr val="FF0000"/>
                    </a:solidFill>
                  </a:rPr>
                  <a:t>أ-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ar-IQ" sz="2400" b="1" dirty="0" smtClean="0">
                    <a:solidFill>
                      <a:srgbClr val="FF0000"/>
                    </a:solidFill>
                  </a:rPr>
                  <a:t>في حالة البيانات غير المبوبة 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  <a:p>
                <a:pPr algn="r" rtl="1"/>
                <a:r>
                  <a:rPr lang="ar-IQ" sz="2400" b="1" dirty="0" smtClean="0"/>
                  <a:t/>
                </a:r>
                <a:br>
                  <a:rPr lang="ar-IQ" sz="2400" b="1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𝐌𝐃</m:t>
                      </m:r>
                      <m:r>
                        <a:rPr lang="ar-IQ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US" sz="2400" b="1" i="1">
                              <a:latin typeface="Cambria Math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8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7600"/>
                <a:ext cx="7412182" cy="1545038"/>
              </a:xfrm>
              <a:prstGeom prst="rect">
                <a:avLst/>
              </a:prstGeom>
              <a:blipFill rotWithShape="1">
                <a:blip r:embed="rId5"/>
                <a:stretch>
                  <a:fillRect t="-3557" r="-1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صو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04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41"/>
    </mc:Choice>
    <mc:Fallback>
      <p:transition spd="slow" advTm="3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457200" y="6096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/>
              <a:t>مثال: اذا كانت الطاقة التصديرية لخمس محطات لتحلية المياه بالمليون متر مكعب كما يلي :</a:t>
            </a:r>
            <a:br>
              <a:rPr lang="ar-IQ" sz="2400" b="1" dirty="0"/>
            </a:br>
            <a:r>
              <a:rPr lang="ar-IQ" sz="2400" b="1" dirty="0"/>
              <a:t/>
            </a:r>
            <a:br>
              <a:rPr lang="ar-IQ" sz="2400" b="1" dirty="0"/>
            </a:br>
            <a:r>
              <a:rPr lang="ar-IQ" sz="2400" b="1" dirty="0"/>
              <a:t>4    5    2    10    7  </a:t>
            </a:r>
            <a:br>
              <a:rPr lang="ar-IQ" sz="2400" b="1" dirty="0"/>
            </a:br>
            <a:r>
              <a:rPr lang="ar-IQ" sz="2400" b="1" dirty="0"/>
              <a:t>اوجدي قيمة الانحراف المتوسط للطاقة التصديرية .</a:t>
            </a:r>
            <a:br>
              <a:rPr lang="ar-IQ" sz="2400" b="1" dirty="0"/>
            </a:br>
            <a:endParaRPr lang="en-US" sz="24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33400" y="26670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dirty="0">
                <a:solidFill>
                  <a:srgbClr val="FF0000"/>
                </a:solidFill>
              </a:rPr>
              <a:t>الحل: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533400" y="3352800"/>
                <a:ext cx="8077200" cy="155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b="1" dirty="0" smtClean="0"/>
                  <a:t>نجد الوسط الحسابي :</a:t>
                </a:r>
                <a:br>
                  <a:rPr lang="ar-IQ" sz="3200" b="1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ar-IQ" sz="3200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200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ar-IQ" sz="32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IQ" sz="32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ar-IQ" sz="3200" b="1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3200" b="1" i="1">
                                  <a:latin typeface="Cambria Math"/>
                                </a:rPr>
                                <m:t>𝒙</m:t>
                              </m:r>
                            </m:e>
                          </m:nary>
                        </m:num>
                        <m:den>
                          <m:r>
                            <a:rPr lang="en-US" sz="3200" b="1" i="1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32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/>
                            </a:rPr>
                            <m:t>𝟕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𝟏𝟎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𝟓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r>
                        <a:rPr lang="en-US" sz="3200" b="1" i="1" smtClean="0">
                          <a:latin typeface="Cambria Math"/>
                        </a:rPr>
                        <m:t>𝟓</m:t>
                      </m:r>
                      <m:r>
                        <a:rPr lang="en-US" sz="3200" b="1" i="1" smtClean="0">
                          <a:latin typeface="Cambria Math"/>
                        </a:rPr>
                        <m:t>.</m:t>
                      </m:r>
                      <m:r>
                        <a:rPr lang="en-US" sz="3200" b="1" i="1" smtClean="0"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352800"/>
                <a:ext cx="8077200" cy="1552413"/>
              </a:xfrm>
              <a:prstGeom prst="rect">
                <a:avLst/>
              </a:prstGeom>
              <a:blipFill rotWithShape="1">
                <a:blip r:embed="rId5"/>
                <a:stretch>
                  <a:fillRect t="-5098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مربع نص 7"/>
          <p:cNvSpPr txBox="1"/>
          <p:nvPr/>
        </p:nvSpPr>
        <p:spPr>
          <a:xfrm>
            <a:off x="685800" y="5486400"/>
            <a:ext cx="7957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ولكي نجد الانحراف المتوسط نكون الجدول التالي :</a:t>
            </a:r>
          </a:p>
          <a:p>
            <a:pPr algn="r" rtl="1"/>
            <a:endParaRPr lang="en-US" sz="2400" b="1" dirty="0"/>
          </a:p>
        </p:txBody>
      </p: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26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09"/>
    </mc:Choice>
    <mc:Fallback>
      <p:transition spd="slow" advTm="4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عنصر نائب للمحتوى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28731997"/>
                  </p:ext>
                </p:extLst>
              </p:nvPr>
            </p:nvGraphicFramePr>
            <p:xfrm>
              <a:off x="533400" y="533400"/>
              <a:ext cx="8229600" cy="2865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3200"/>
                    <a:gridCol w="2743200"/>
                    <a:gridCol w="2743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الطاقة</a:t>
                          </a:r>
                          <a:r>
                            <a:rPr lang="ar-IQ" baseline="0" dirty="0" smtClean="0"/>
                            <a:t> التصديرية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الانحرافات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  <m:r>
                                  <a:rPr lang="en-US" b="1" i="1" smtClean="0">
                                    <a:latin typeface="Cambria Math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الانحرافات المطلقة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b="1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r>
                                      <m:rPr>
                                        <m:nor/>
                                      </m:rPr>
                                      <a:rPr lang="en-US" dirty="0"/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ar-IQ" dirty="0" smtClean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rtl="1"/>
                          <a:r>
                            <a:rPr lang="en-US" dirty="0" smtClean="0"/>
                            <a:t>4-5.6=-1.6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5-5.6=-0.6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0.6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2-5.6=-3.6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3.6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10-5.6=4.4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4.4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7-5.6=1.4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1.4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Sum=28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Sum=0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Sum =11.6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عنصر نائب للمحتوى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28731997"/>
                  </p:ext>
                </p:extLst>
              </p:nvPr>
            </p:nvGraphicFramePr>
            <p:xfrm>
              <a:off x="533400" y="533400"/>
              <a:ext cx="8229600" cy="2865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3200"/>
                    <a:gridCol w="2743200"/>
                    <a:gridCol w="2743200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الطاقة</a:t>
                          </a:r>
                          <a:r>
                            <a:rPr lang="ar-IQ" baseline="0" dirty="0" smtClean="0"/>
                            <a:t> التصديرية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222" t="-5714" r="-100000" b="-36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00222" t="-5714" b="-36190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ar-IQ" dirty="0" smtClean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rtl="1"/>
                          <a:r>
                            <a:rPr lang="en-US" dirty="0" smtClean="0"/>
                            <a:t>4-5.6=-1.6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5-5.6=-0.6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0.6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2-5.6=-3.6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3.6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10-5.6=4.4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4.4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7-5.6=1.4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1.4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Sum=28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Sum=0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 smtClean="0"/>
                            <a:t>Sum =11.6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مربع نص 4"/>
              <p:cNvSpPr txBox="1"/>
              <p:nvPr/>
            </p:nvSpPr>
            <p:spPr>
              <a:xfrm>
                <a:off x="838200" y="3657600"/>
                <a:ext cx="7412182" cy="191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dirty="0" smtClean="0">
                    <a:solidFill>
                      <a:srgbClr val="FF0000"/>
                    </a:solidFill>
                  </a:rPr>
                  <a:t> 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  <a:p>
                <a:pPr algn="r" rtl="1"/>
                <a:r>
                  <a:rPr lang="ar-IQ" sz="2400" b="1" dirty="0" smtClean="0"/>
                  <a:t/>
                </a:r>
                <a:br>
                  <a:rPr lang="ar-IQ" sz="2400" b="1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𝐌𝐃</m:t>
                      </m:r>
                      <m:r>
                        <a:rPr lang="ar-IQ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US" sz="2400" b="1" i="1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/>
                            </a:rPr>
                            <m:t>𝟏𝟏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𝟐</m:t>
                      </m:r>
                      <m:r>
                        <a:rPr lang="en-US" sz="2400" b="1" i="1" smtClean="0">
                          <a:latin typeface="Cambria Math"/>
                        </a:rPr>
                        <m:t>.</m:t>
                      </m:r>
                      <m:r>
                        <a:rPr lang="en-US" sz="2400" b="1" i="1" smtClean="0">
                          <a:latin typeface="Cambria Math"/>
                        </a:rPr>
                        <m:t>𝟑𝟐</m:t>
                      </m:r>
                    </m:oMath>
                  </m:oMathPara>
                </a14:m>
                <a:endParaRPr lang="ar-IQ" sz="2400" b="1" dirty="0" smtClean="0"/>
              </a:p>
              <a:p>
                <a:pPr algn="r" rtl="1"/>
                <a:r>
                  <a:rPr lang="ar-IQ" sz="2400" b="1" dirty="0" smtClean="0"/>
                  <a:t>مليون متر مكعب </a:t>
                </a:r>
                <a:endParaRPr lang="en-US" sz="2400" b="1" dirty="0"/>
              </a:p>
            </p:txBody>
          </p:sp>
        </mc:Choice>
        <mc:Fallback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7600"/>
                <a:ext cx="7412182" cy="1914370"/>
              </a:xfrm>
              <a:prstGeom prst="rect">
                <a:avLst/>
              </a:prstGeom>
              <a:blipFill rotWithShape="1">
                <a:blip r:embed="rId6"/>
                <a:stretch>
                  <a:fillRect t="-2866" r="-1317" b="-6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88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34"/>
    </mc:Choice>
    <mc:Fallback>
      <p:transition spd="slow" advTm="140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1198418" y="533400"/>
                <a:ext cx="7412182" cy="2283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dirty="0" smtClean="0">
                    <a:solidFill>
                      <a:srgbClr val="FF0000"/>
                    </a:solidFill>
                  </a:rPr>
                  <a:t>ب -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ar-IQ" sz="2400" b="1" dirty="0" smtClean="0">
                    <a:solidFill>
                      <a:srgbClr val="FF0000"/>
                    </a:solidFill>
                  </a:rPr>
                  <a:t>في حالة البيانات  المبوبة </a:t>
                </a:r>
              </a:p>
              <a:p>
                <a:pPr algn="r" rtl="1"/>
                <a:r>
                  <a:rPr lang="ar-IQ" sz="2400" b="1" dirty="0" smtClean="0">
                    <a:solidFill>
                      <a:srgbClr val="FF0000"/>
                    </a:solidFill>
                  </a:rPr>
                  <a:t>يحسب الانحراف المتوسط في حالة البيانات المبوبة بالقانون التالي :</a:t>
                </a:r>
                <a:endParaRPr lang="en-US" sz="2400" b="1" dirty="0" smtClean="0">
                  <a:solidFill>
                    <a:srgbClr val="FF0000"/>
                  </a:solidFill>
                </a:endParaRPr>
              </a:p>
              <a:p>
                <a:pPr algn="r" rtl="1"/>
                <a:r>
                  <a:rPr lang="ar-IQ" sz="2400" b="1" dirty="0" smtClean="0"/>
                  <a:t/>
                </a:r>
                <a:br>
                  <a:rPr lang="ar-IQ" sz="2400" b="1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𝐌𝐃</m:t>
                      </m:r>
                      <m:r>
                        <a:rPr lang="ar-IQ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ar-IQ" sz="2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𝒇</m:t>
                              </m:r>
                            </m:e>
                          </m:nary>
                        </m:num>
                        <m:den>
                          <m:r>
                            <a:rPr lang="en-US" sz="2400" b="1" i="1">
                              <a:latin typeface="Cambria Math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 smtClean="0"/>
              </a:p>
              <a:p>
                <a:pPr algn="r" rtl="1"/>
                <a:endParaRPr lang="en-US" sz="2400" b="1" dirty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418" y="533400"/>
                <a:ext cx="7412182" cy="2283702"/>
              </a:xfrm>
              <a:prstGeom prst="rect">
                <a:avLst/>
              </a:prstGeom>
              <a:blipFill rotWithShape="1">
                <a:blip r:embed="rId5"/>
                <a:stretch>
                  <a:fillRect t="-2406" r="-1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/>
          <p:cNvSpPr txBox="1"/>
          <p:nvPr/>
        </p:nvSpPr>
        <p:spPr>
          <a:xfrm>
            <a:off x="1198418" y="3581400"/>
            <a:ext cx="741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IQ" sz="2400" b="1" dirty="0">
              <a:solidFill>
                <a:srgbClr val="FF0000"/>
              </a:solidFill>
            </a:endParaRPr>
          </a:p>
          <a:p>
            <a:pPr algn="r" rtl="1"/>
            <a:endParaRPr lang="en-US" sz="2400" b="1" dirty="0" smtClean="0"/>
          </a:p>
          <a:p>
            <a:pPr algn="r" rtl="1"/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مربع نص 6"/>
              <p:cNvSpPr txBox="1"/>
              <p:nvPr/>
            </p:nvSpPr>
            <p:spPr>
              <a:xfrm>
                <a:off x="1198418" y="2971800"/>
                <a:ext cx="74121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IQ" sz="2400" b="1" dirty="0" smtClean="0"/>
                  <a:t>حيث ان :</a:t>
                </a:r>
                <a:r>
                  <a:rPr lang="en-US" sz="2400" b="1" dirty="0"/>
                  <a:t> </a:t>
                </a:r>
                <a:r>
                  <a:rPr lang="ar-IQ" sz="2400" b="1" dirty="0"/>
                  <a:t/>
                </a:r>
                <a:br>
                  <a:rPr lang="ar-IQ" sz="2400" b="1" dirty="0"/>
                </a:br>
                <a14:m>
                  <m:oMath xmlns:m="http://schemas.openxmlformats.org/officeDocument/2006/math">
                    <m:r>
                      <a:rPr lang="ar-IQ" sz="2400" b="1" i="0" smtClean="0">
                        <a:latin typeface="Cambria Math"/>
                      </a:rPr>
                      <m:t> </m:t>
                    </m:r>
                    <m:r>
                      <a:rPr lang="en-US" sz="2400" b="1" i="1">
                        <a:latin typeface="Cambria Math"/>
                      </a:rPr>
                      <m:t>𝒇</m:t>
                    </m:r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ar-IQ" sz="2400" b="1" dirty="0" smtClean="0"/>
                  <a:t>  تكرار </a:t>
                </a:r>
                <a:r>
                  <a:rPr lang="ar-IQ" sz="2400" b="1" dirty="0"/>
                  <a:t>الفئة </a:t>
                </a:r>
                <a:br>
                  <a:rPr lang="ar-IQ" sz="2400" b="1" dirty="0"/>
                </a:br>
                <a:r>
                  <a:rPr lang="ar-IQ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𝒙</m:t>
                    </m:r>
                  </m:oMath>
                </a14:m>
                <a:r>
                  <a:rPr lang="ar-IQ" sz="2400" b="1" dirty="0"/>
                  <a:t> </a:t>
                </a:r>
                <a:r>
                  <a:rPr lang="ar-IQ" sz="2400" b="1" dirty="0" smtClean="0"/>
                  <a:t> مركز </a:t>
                </a:r>
                <a:r>
                  <a:rPr lang="ar-IQ" sz="2400" b="1" dirty="0"/>
                  <a:t>الفئة </a:t>
                </a:r>
                <a:br>
                  <a:rPr lang="ar-IQ" sz="2400" b="1" dirty="0"/>
                </a:br>
                <a:r>
                  <a:rPr lang="ar-IQ" sz="2400" b="1" dirty="0"/>
                  <a:t> </a:t>
                </a:r>
                <a:r>
                  <a:rPr lang="ar-IQ" sz="2400" b="1" dirty="0"/>
                  <a:t>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ar-IQ" sz="2400" b="1" dirty="0"/>
                  <a:t>  </a:t>
                </a:r>
                <a:r>
                  <a:rPr lang="ar-IQ" sz="2400" b="1" dirty="0" smtClean="0"/>
                  <a:t>   </a:t>
                </a:r>
                <a:r>
                  <a:rPr lang="ar-IQ" sz="2400" b="1" dirty="0"/>
                  <a:t>الوسط الحسابي</a:t>
                </a:r>
                <a:endParaRPr lang="en-US" sz="2400" b="1" dirty="0"/>
              </a:p>
            </p:txBody>
          </p:sp>
        </mc:Choice>
        <mc:Fallback>
          <p:sp>
            <p:nvSpPr>
              <p:cNvPr id="7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418" y="2971800"/>
                <a:ext cx="7412182" cy="1569660"/>
              </a:xfrm>
              <a:prstGeom prst="rect">
                <a:avLst/>
              </a:prstGeom>
              <a:blipFill rotWithShape="1">
                <a:blip r:embed="rId6"/>
                <a:stretch>
                  <a:fillRect t="-3502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92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08"/>
    </mc:Choice>
    <mc:Fallback>
      <p:transition spd="slow" advTm="2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598461"/>
              </p:ext>
            </p:extLst>
          </p:nvPr>
        </p:nvGraphicFramePr>
        <p:xfrm>
          <a:off x="457200" y="4648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الانفاق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5-2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8-5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11-8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14-11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17-14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عدد الاسر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IQ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762000" y="533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600" b="1" dirty="0" smtClean="0">
                <a:solidFill>
                  <a:srgbClr val="FF0000"/>
                </a:solidFill>
              </a:rPr>
              <a:t>مثال: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75855" y="24384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dirty="0"/>
              <a:t>يبين الجدول التكراري التالي توزيع (40) اسرة حسب الانفاق الشهري </a:t>
            </a:r>
            <a:r>
              <a:rPr lang="ar-IQ" sz="2800" b="1" dirty="0" err="1"/>
              <a:t>بألالف</a:t>
            </a:r>
            <a:r>
              <a:rPr lang="ar-IQ" sz="2800" b="1" dirty="0"/>
              <a:t> </a:t>
            </a:r>
            <a:r>
              <a:rPr lang="ar-IQ" sz="2800" b="1" dirty="0" err="1"/>
              <a:t>ريال.المطلوب</a:t>
            </a:r>
            <a:r>
              <a:rPr lang="ar-IQ" sz="2800" b="1" dirty="0"/>
              <a:t> ايجاد الانحراف المتوسط </a:t>
            </a:r>
            <a:br>
              <a:rPr lang="ar-IQ" sz="2800" b="1" dirty="0"/>
            </a:br>
            <a:endParaRPr lang="en-US" sz="2800" b="1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07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2"/>
    </mc:Choice>
    <mc:Fallback>
      <p:transition spd="slow" advTm="2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عنصر نائب للمحتوى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33269289"/>
                  </p:ext>
                </p:extLst>
              </p:nvPr>
            </p:nvGraphicFramePr>
            <p:xfrm>
              <a:off x="533400" y="1600200"/>
              <a:ext cx="8229599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5657"/>
                    <a:gridCol w="1175657"/>
                    <a:gridCol w="1175657"/>
                    <a:gridCol w="1175657"/>
                    <a:gridCol w="1175657"/>
                    <a:gridCol w="1175657"/>
                    <a:gridCol w="117565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الانفاق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</a:t>
                          </a:r>
                          <a:r>
                            <a:rPr lang="ar-IQ" dirty="0" smtClean="0"/>
                            <a:t>عدد الاسر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مركز الفئة </a:t>
                          </a:r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xf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a14:m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5-2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3.5</a:t>
                          </a:r>
                          <a:endParaRPr lang="en-US" dirty="0"/>
                        </a:p>
                      </a:txBody>
                      <a:tcPr/>
                    </a:tc>
                    <a:tc rowSpan="6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b="1" i="1" smtClean="0">
                                            <a:latin typeface="Cambria Math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𝒙𝒇</m:t>
                                        </m:r>
                                      </m:e>
                                    </m:nary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  <a:p>
                          <a:r>
                            <a:rPr lang="en-US" dirty="0" smtClean="0"/>
                            <a:t>=428/40=10.7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7.2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8-5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52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33.6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11-8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123.5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14-11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125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17-14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124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38.4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Sum=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428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112.8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عنصر نائب للمحتوى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33269289"/>
                  </p:ext>
                </p:extLst>
              </p:nvPr>
            </p:nvGraphicFramePr>
            <p:xfrm>
              <a:off x="533400" y="1600200"/>
              <a:ext cx="8229599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5657"/>
                    <a:gridCol w="1175657"/>
                    <a:gridCol w="1175657"/>
                    <a:gridCol w="1175657"/>
                    <a:gridCol w="1175657"/>
                    <a:gridCol w="1175657"/>
                    <a:gridCol w="117565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الانفاق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</a:t>
                          </a:r>
                          <a:r>
                            <a:rPr lang="ar-IQ" dirty="0" smtClean="0"/>
                            <a:t>عدد الاسر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مركز الفئة </a:t>
                          </a:r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xf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400000" t="-9836" r="-200000" b="-6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502604" t="-9836" r="-101042" b="-6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599482" t="-9836" r="-518" b="-62131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5-2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3.5</a:t>
                          </a:r>
                          <a:endParaRPr lang="en-US" dirty="0"/>
                        </a:p>
                      </a:txBody>
                      <a:tcPr/>
                    </a:tc>
                    <a:tc rowSpan="6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400000" t="-18407" r="-200000" b="-4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7.2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8-5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52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33.6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11-8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123.5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14-11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125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17-14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ar-IQ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124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38.4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Sum=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428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112.8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مربع نص 4"/>
          <p:cNvSpPr txBox="1"/>
          <p:nvPr/>
        </p:nvSpPr>
        <p:spPr>
          <a:xfrm>
            <a:off x="533400" y="381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>
                <a:solidFill>
                  <a:srgbClr val="FF0000"/>
                </a:solidFill>
              </a:rPr>
              <a:t>الحل</a:t>
            </a:r>
            <a:r>
              <a:rPr lang="ar-IQ" sz="2400" b="1" dirty="0" smtClean="0">
                <a:solidFill>
                  <a:srgbClr val="FF0000"/>
                </a:solidFill>
              </a:rPr>
              <a:t>:</a:t>
            </a:r>
          </a:p>
          <a:p>
            <a:pPr algn="r" rtl="1"/>
            <a:r>
              <a:rPr lang="ar-IQ" sz="2400" b="1" dirty="0" smtClean="0"/>
              <a:t>نكون الجدول التالي :</a:t>
            </a:r>
          </a:p>
          <a:p>
            <a:pPr algn="r" rtl="1"/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685800" y="4800600"/>
                <a:ext cx="8153400" cy="80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/>
                        </a:rPr>
                        <m:t>𝐌𝐃</m:t>
                      </m:r>
                      <m:r>
                        <a:rPr lang="ar-IQ" sz="2400" b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ar-IQ" sz="2400" b="1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400" b="1" i="1">
                                  <a:latin typeface="Cambria Math"/>
                                </a:rPr>
                                <m:t>𝒇</m:t>
                              </m:r>
                            </m:e>
                          </m:nary>
                        </m:num>
                        <m:den>
                          <m:r>
                            <a:rPr lang="en-US" sz="2400" b="1" i="1">
                              <a:latin typeface="Cambria Math"/>
                            </a:rPr>
                            <m:t>𝒏</m:t>
                          </m:r>
                        </m:den>
                      </m:f>
                      <m:r>
                        <a:rPr lang="ar-IQ" sz="24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IQ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ar-IQ" sz="2400" b="1" i="1" smtClean="0">
                              <a:latin typeface="Cambria Math"/>
                            </a:rPr>
                            <m:t>𝟏𝟏𝟐</m:t>
                          </m:r>
                          <m:r>
                            <a:rPr lang="ar-IQ" sz="2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ar-IQ" sz="2400" b="1" i="1" smtClean="0"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ar-IQ" sz="2400" b="1" i="1" smtClean="0">
                              <a:latin typeface="Cambria Math"/>
                            </a:rPr>
                            <m:t>𝟒𝟎</m:t>
                          </m:r>
                        </m:den>
                      </m:f>
                      <m:r>
                        <a:rPr lang="ar-IQ" sz="2400" b="1" i="1" smtClean="0">
                          <a:latin typeface="Cambria Math"/>
                        </a:rPr>
                        <m:t>=</m:t>
                      </m:r>
                      <m:r>
                        <a:rPr lang="ar-IQ" sz="2400" b="1" i="1" smtClean="0">
                          <a:latin typeface="Cambria Math"/>
                        </a:rPr>
                        <m:t>𝟐</m:t>
                      </m:r>
                      <m:r>
                        <a:rPr lang="ar-IQ" sz="2400" b="1" i="1" smtClean="0">
                          <a:latin typeface="Cambria Math"/>
                        </a:rPr>
                        <m:t>.</m:t>
                      </m:r>
                      <m:r>
                        <a:rPr lang="ar-IQ" sz="2400" b="1" i="1" smtClean="0">
                          <a:latin typeface="Cambria Math"/>
                        </a:rPr>
                        <m:t>𝟖𝟐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800600"/>
                <a:ext cx="8153400" cy="8063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04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62"/>
    </mc:Choice>
    <mc:Fallback>
      <p:transition spd="slow" advTm="30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471055" y="25908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i="1" dirty="0" smtClean="0">
                <a:solidFill>
                  <a:srgbClr val="FF0000"/>
                </a:solidFill>
              </a:rPr>
              <a:t>المزايا </a:t>
            </a:r>
          </a:p>
          <a:p>
            <a:pPr algn="ctr" rtl="1"/>
            <a:r>
              <a:rPr lang="ar-IQ" sz="2800" b="1" dirty="0" smtClean="0"/>
              <a:t>انه </a:t>
            </a:r>
            <a:r>
              <a:rPr lang="ar-IQ" sz="2800" b="1" dirty="0" err="1"/>
              <a:t>ياخذ</a:t>
            </a:r>
            <a:r>
              <a:rPr lang="ar-IQ" sz="2800" b="1" dirty="0"/>
              <a:t> كل القيم </a:t>
            </a:r>
            <a:r>
              <a:rPr lang="ar-IQ" sz="2800" b="1" dirty="0" smtClean="0"/>
              <a:t>بالاعتبار</a:t>
            </a:r>
          </a:p>
          <a:p>
            <a:pPr algn="ctr" rtl="1"/>
            <a:r>
              <a:rPr lang="ar-IQ" sz="2800" b="1" dirty="0" smtClean="0"/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57200" y="6096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>
                <a:solidFill>
                  <a:srgbClr val="FF0000"/>
                </a:solidFill>
              </a:rPr>
              <a:t>مزايا وعيوب الانحراف المتوسط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30382" y="41148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i="1" dirty="0" smtClean="0">
                <a:solidFill>
                  <a:srgbClr val="FF0000"/>
                </a:solidFill>
              </a:rPr>
              <a:t>العيوب</a:t>
            </a:r>
          </a:p>
          <a:p>
            <a:pPr marL="514350" indent="-514350" algn="ctr" rtl="1">
              <a:buFont typeface="+mj-lt"/>
              <a:buAutoNum type="arabicPeriod"/>
            </a:pPr>
            <a:r>
              <a:rPr lang="ar-IQ" sz="2800" b="1" dirty="0"/>
              <a:t>يتأثر بالقيم الشاذة </a:t>
            </a:r>
            <a:endParaRPr lang="ar-IQ" sz="2800" b="1" dirty="0" smtClean="0"/>
          </a:p>
          <a:p>
            <a:pPr marL="514350" indent="-514350" algn="ctr" rtl="1">
              <a:buFont typeface="+mj-lt"/>
              <a:buAutoNum type="arabicPeriod"/>
            </a:pPr>
            <a:r>
              <a:rPr lang="ar-IQ" sz="2800" b="1" dirty="0"/>
              <a:t>يصعب التعامل معه رياضيا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0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01"/>
    </mc:Choice>
    <mc:Fallback>
      <p:transition spd="slow" advTm="3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7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8|1|2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|27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9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282</Words>
  <Application>Microsoft Office PowerPoint</Application>
  <PresentationFormat>عرض على الشاشة (3:4)‏</PresentationFormat>
  <Paragraphs>113</Paragraphs>
  <Slides>8</Slides>
  <Notes>0</Notes>
  <HiddenSlides>0</HiddenSlides>
  <MMClips>8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الانحراف المتوسط وهو احد مقاييس التشتت ويعبر عنه بمتوسط الانحرافات المطلقة للقيم عن  )MDوسطها الحسابي ويرمزلها بالرمز(</dc:title>
  <dc:creator>DR.Ahmed Saker 2o1O</dc:creator>
  <cp:lastModifiedBy>DR.Ahmed Saker 2o1O</cp:lastModifiedBy>
  <cp:revision>25</cp:revision>
  <dcterms:created xsi:type="dcterms:W3CDTF">2020-05-01T19:15:42Z</dcterms:created>
  <dcterms:modified xsi:type="dcterms:W3CDTF">2020-05-11T14:39:22Z</dcterms:modified>
</cp:coreProperties>
</file>